
<file path=[Content_Types].xml><?xml version="1.0" encoding="utf-8"?>
<Types xmlns="http://schemas.openxmlformats.org/package/2006/content-types"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Override PartName="/ppt/slideLayouts/slideLayout7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notesMasterIdLst>
    <p:notesMasterId r:id="rId12"/>
  </p:notesMasterIdLst>
  <p:handoutMasterIdLst>
    <p:handoutMasterId r:id="rId13"/>
  </p:handoutMasterIdLst>
  <p:sldIdLst>
    <p:sldId id="256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57" r:id="rId11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762123"/>
    <a:srgbClr val="EC821C"/>
    <a:srgbClr val="156734"/>
    <a:srgbClr val="156635"/>
    <a:srgbClr val="156834"/>
    <a:srgbClr val="1C1C1C"/>
    <a:srgbClr val="292929"/>
    <a:srgbClr val="996633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EB9631B5-78F2-41C9-869B-9F39066F8104}" styleName="Medium Style 3 - 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18603FDC-E32A-4AB5-989C-0864C3EAD2B8}" styleName="Themed Style 2 - Acc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63" autoAdjust="0"/>
    <p:restoredTop sz="93357" autoAdjust="0"/>
  </p:normalViewPr>
  <p:slideViewPr>
    <p:cSldViewPr>
      <p:cViewPr>
        <p:scale>
          <a:sx n="76" d="100"/>
          <a:sy n="76" d="100"/>
        </p:scale>
        <p:origin x="-1212" y="3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1" d="100"/>
          <a:sy n="61" d="100"/>
        </p:scale>
        <p:origin x="-2922" y="-96"/>
      </p:cViewPr>
      <p:guideLst>
        <p:guide orient="horz" pos="3127"/>
        <p:guide pos="2141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8D1A6B-FE55-42ED-84F6-A119C21957C2}" type="datetimeFigureOut">
              <a:rPr lang="en-US" smtClean="0"/>
              <a:pPr/>
              <a:t>3/31/2013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38CDC3-EE21-4690-9123-29E5B27C22F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99288192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44980D-33A7-4030-B390-DC47B54376D7}" type="datetimeFigureOut">
              <a:rPr lang="en-US" smtClean="0"/>
              <a:pPr/>
              <a:t>3/31/2013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5DB3CD-82CE-4D61-A55F-4B85DC44DBC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2184287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DB3CD-82CE-4D61-A55F-4B85DC44DBC7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306113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 userDrawn="1"/>
        </p:nvGrpSpPr>
        <p:grpSpPr>
          <a:xfrm>
            <a:off x="2327818" y="5987973"/>
            <a:ext cx="3943348" cy="605913"/>
            <a:chOff x="2762252" y="6096000"/>
            <a:chExt cx="3943348" cy="605913"/>
          </a:xfrm>
        </p:grpSpPr>
        <p:pic>
          <p:nvPicPr>
            <p:cNvPr id="13" name="Picture 12"/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5597440" y="6229915"/>
              <a:ext cx="1108160" cy="338083"/>
            </a:xfrm>
            <a:prstGeom prst="rect">
              <a:avLst/>
            </a:prstGeom>
          </p:spPr>
        </p:pic>
        <p:pic>
          <p:nvPicPr>
            <p:cNvPr id="17" name="Picture 16"/>
            <p:cNvPicPr>
              <a:picLocks noChangeAspect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3657600" y="6276539"/>
              <a:ext cx="1561392" cy="244834"/>
            </a:xfrm>
            <a:prstGeom prst="rect">
              <a:avLst/>
            </a:prstGeom>
          </p:spPr>
        </p:pic>
        <p:pic>
          <p:nvPicPr>
            <p:cNvPr id="18" name="Picture 17"/>
            <p:cNvPicPr>
              <a:picLocks noChangeAspect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2762252" y="6096000"/>
              <a:ext cx="511263" cy="605913"/>
            </a:xfrm>
            <a:prstGeom prst="rect">
              <a:avLst/>
            </a:prstGeom>
          </p:spPr>
        </p:pic>
      </p:grpSp>
      <p:sp>
        <p:nvSpPr>
          <p:cNvPr id="10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1371600" y="1752600"/>
            <a:ext cx="6629400" cy="1143000"/>
          </a:xfrm>
          <a:prstGeom prst="rect">
            <a:avLst/>
          </a:prstGeom>
        </p:spPr>
        <p:txBody>
          <a:bodyPr/>
          <a:lstStyle>
            <a:lvl1pPr marL="114300" indent="0" algn="ctr">
              <a:buNone/>
              <a:defRPr sz="4800"/>
            </a:lvl1pPr>
          </a:lstStyle>
          <a:p>
            <a:pPr lvl="0"/>
            <a:r>
              <a:rPr lang="en-US" dirty="0" smtClean="0"/>
              <a:t>Title of presentation here</a:t>
            </a:r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2" hasCustomPrompt="1"/>
          </p:nvPr>
        </p:nvSpPr>
        <p:spPr>
          <a:xfrm>
            <a:off x="2130425" y="3581400"/>
            <a:ext cx="4575175" cy="1219200"/>
          </a:xfrm>
          <a:prstGeom prst="rect">
            <a:avLst/>
          </a:prstGeom>
        </p:spPr>
        <p:txBody>
          <a:bodyPr/>
          <a:lstStyle>
            <a:lvl1pPr marL="114300" indent="0" algn="ctr">
              <a:buNone/>
              <a:defRPr/>
            </a:lvl1pPr>
            <a:lvl2pPr marL="411480" indent="0">
              <a:buNone/>
              <a:defRPr/>
            </a:lvl2pPr>
            <a:lvl3pPr marL="777240" indent="0">
              <a:buNone/>
              <a:defRPr/>
            </a:lvl3pPr>
            <a:lvl4pPr marL="1051560" indent="0">
              <a:buNone/>
              <a:defRPr/>
            </a:lvl4pPr>
          </a:lstStyle>
          <a:p>
            <a:pPr lvl="0"/>
            <a:r>
              <a:rPr lang="en-US" dirty="0" smtClean="0"/>
              <a:t>Name(s) of presenter(s)</a:t>
            </a:r>
            <a:br>
              <a:rPr lang="en-US" dirty="0" smtClean="0"/>
            </a:br>
            <a:r>
              <a:rPr lang="en-US" dirty="0" smtClean="0"/>
              <a:t>Organizational affiliation</a:t>
            </a:r>
            <a:br>
              <a:rPr lang="en-US" dirty="0" smtClean="0"/>
            </a:br>
            <a:r>
              <a:rPr lang="en-US" dirty="0" smtClean="0"/>
              <a:t>Event name, place and dates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2"/>
          </p:nvPr>
        </p:nvSpPr>
        <p:spPr>
          <a:xfrm>
            <a:off x="457200" y="2514600"/>
            <a:ext cx="7772400" cy="4038600"/>
          </a:xfrm>
          <a:prstGeom prst="rect">
            <a:avLst/>
          </a:prstGeom>
        </p:spPr>
        <p:txBody>
          <a:bodyPr/>
          <a:lstStyle>
            <a:lvl1pPr>
              <a:buClr>
                <a:srgbClr val="712123"/>
              </a:buClr>
              <a:defRPr sz="2800"/>
            </a:lvl1pPr>
            <a:lvl2pPr>
              <a:buClr>
                <a:srgbClr val="712123"/>
              </a:buClr>
              <a:defRPr sz="2800"/>
            </a:lvl2pPr>
            <a:lvl3pPr>
              <a:buClr>
                <a:srgbClr val="712123"/>
              </a:buClr>
              <a:defRPr sz="2400"/>
            </a:lvl3pPr>
            <a:lvl4pPr>
              <a:buClr>
                <a:srgbClr val="712123"/>
              </a:buClr>
              <a:defRPr sz="2000"/>
            </a:lvl4pPr>
            <a:lvl5pPr>
              <a:buClr>
                <a:srgbClr val="712123"/>
              </a:buCl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457200" y="1295400"/>
            <a:ext cx="7620000" cy="1143000"/>
          </a:xfrm>
          <a:prstGeom prst="rect">
            <a:avLst/>
          </a:prstGeom>
        </p:spPr>
        <p:txBody>
          <a:bodyPr/>
          <a:lstStyle>
            <a:lvl1pPr marL="114300" indent="0" algn="l">
              <a:buNone/>
              <a:defRPr sz="4800"/>
            </a:lvl1pPr>
          </a:lstStyle>
          <a:p>
            <a:pPr lvl="0"/>
            <a:r>
              <a:rPr lang="en-US" dirty="0" smtClean="0"/>
              <a:t>Title of presentation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6741862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371600"/>
            <a:ext cx="7620000" cy="1143000"/>
          </a:xfrm>
          <a:prstGeom prst="rect">
            <a:avLst/>
          </a:prstGeom>
        </p:spPr>
        <p:txBody>
          <a:bodyPr/>
          <a:lstStyle>
            <a:lvl1pPr>
              <a:defRPr baseline="0"/>
            </a:lvl1pPr>
          </a:lstStyle>
          <a:p>
            <a:r>
              <a:rPr lang="en-US" dirty="0" smtClean="0"/>
              <a:t>Use pictures</a:t>
            </a:r>
            <a:endParaRPr lang="en-US" dirty="0"/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0"/>
          </p:nvPr>
        </p:nvSpPr>
        <p:spPr>
          <a:xfrm>
            <a:off x="4876801" y="1371600"/>
            <a:ext cx="4267200" cy="5486400"/>
          </a:xfrm>
          <a:prstGeom prst="rect">
            <a:avLst/>
          </a:prstGeom>
          <a:blipFill dpi="0" rotWithShape="1">
            <a:blip r:embed="rId2" cstate="print"/>
            <a:srcRect/>
            <a:stretch>
              <a:fillRect/>
            </a:stretch>
          </a:blipFill>
        </p:spPr>
        <p:txBody>
          <a:bodyPr/>
          <a:lstStyle/>
          <a:p>
            <a:r>
              <a:rPr lang="en-US" smtClean="0"/>
              <a:t>Click icon to add picture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143000"/>
            <a:ext cx="76200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For graphs</a:t>
            </a:r>
            <a:endParaRPr lang="en-US" dirty="0"/>
          </a:p>
        </p:txBody>
      </p:sp>
      <p:sp>
        <p:nvSpPr>
          <p:cNvPr id="5" name="Chart Placeholder 4"/>
          <p:cNvSpPr>
            <a:spLocks noGrp="1"/>
          </p:cNvSpPr>
          <p:nvPr>
            <p:ph type="chart" sz="quarter" idx="11" hasCustomPrompt="1"/>
          </p:nvPr>
        </p:nvSpPr>
        <p:spPr>
          <a:xfrm>
            <a:off x="457200" y="2438400"/>
            <a:ext cx="7543800" cy="38862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0037034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95400"/>
            <a:ext cx="7620000" cy="1143000"/>
          </a:xfrm>
          <a:prstGeom prst="rect">
            <a:avLst/>
          </a:prstGeom>
        </p:spPr>
        <p:txBody>
          <a:bodyPr/>
          <a:lstStyle>
            <a:lvl1pPr>
              <a:defRPr baseline="0"/>
            </a:lvl1pPr>
          </a:lstStyle>
          <a:p>
            <a:r>
              <a:rPr lang="en-US" dirty="0" smtClean="0"/>
              <a:t>For tables use this format</a:t>
            </a:r>
            <a:endParaRPr lang="en-US" dirty="0"/>
          </a:p>
        </p:txBody>
      </p:sp>
      <p:sp>
        <p:nvSpPr>
          <p:cNvPr id="5" name="Table Placeholder 4"/>
          <p:cNvSpPr>
            <a:spLocks noGrp="1"/>
          </p:cNvSpPr>
          <p:nvPr>
            <p:ph type="tbl" sz="quarter" idx="12"/>
          </p:nvPr>
        </p:nvSpPr>
        <p:spPr>
          <a:xfrm>
            <a:off x="457200" y="2667000"/>
            <a:ext cx="7620000" cy="3733800"/>
          </a:xfrm>
          <a:prstGeom prst="rect">
            <a:avLst/>
          </a:prstGeom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 smtClean="0"/>
              <a:t>Click icon to add table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54662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ddr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 userDrawn="1"/>
        </p:nvSpPr>
        <p:spPr>
          <a:xfrm>
            <a:off x="0" y="2057400"/>
            <a:ext cx="91440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i="1" dirty="0" smtClean="0">
                <a:solidFill>
                  <a:srgbClr val="156734"/>
                </a:solidFill>
              </a:rPr>
              <a:t>Africa Research in Sustainable Intensification for the Next Generation</a:t>
            </a:r>
          </a:p>
          <a:p>
            <a:pPr algn="ctr"/>
            <a:r>
              <a:rPr lang="en-US" sz="4400" dirty="0" smtClean="0">
                <a:solidFill>
                  <a:srgbClr val="156734"/>
                </a:solidFill>
              </a:rPr>
              <a:t>africa-rising.net</a:t>
            </a:r>
            <a:endParaRPr lang="en-US" sz="4400" b="1" i="1" dirty="0">
              <a:solidFill>
                <a:srgbClr val="156734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39364" y="4688919"/>
            <a:ext cx="6065273" cy="194048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27349884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>
                <a:tint val="90000"/>
              </a:schemeClr>
            </a:gs>
            <a:gs pos="100000">
              <a:schemeClr val="bg1">
                <a:shade val="100000"/>
                <a:satMod val="115000"/>
              </a:schemeClr>
            </a:gs>
            <a:gs pos="100000">
              <a:schemeClr val="bg1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-76200"/>
            <a:ext cx="9144000" cy="120489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0" r:id="rId2"/>
    <p:sldLayoutId id="2147483665" r:id="rId3"/>
    <p:sldLayoutId id="2147483667" r:id="rId4"/>
    <p:sldLayoutId id="2147483668" r:id="rId5"/>
    <p:sldLayoutId id="2147483666" r:id="rId6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n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18968949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>
          <a:xfrm>
            <a:off x="251520" y="1752600"/>
            <a:ext cx="8640960" cy="1143000"/>
          </a:xfrm>
        </p:spPr>
        <p:txBody>
          <a:bodyPr/>
          <a:lstStyle/>
          <a:p>
            <a:r>
              <a:rPr lang="en-GB" sz="4400" dirty="0" smtClean="0"/>
              <a:t>An </a:t>
            </a:r>
            <a:r>
              <a:rPr lang="en-GB" sz="4400" dirty="0" smtClean="0"/>
              <a:t>Introduction to the Sustainable Livelihoods Framework</a:t>
            </a:r>
            <a:endParaRPr lang="en-GB" sz="44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2"/>
          </p:nvPr>
        </p:nvSpPr>
        <p:spPr>
          <a:xfrm>
            <a:off x="1691680" y="3573016"/>
            <a:ext cx="5616624" cy="1219200"/>
          </a:xfrm>
        </p:spPr>
        <p:txBody>
          <a:bodyPr/>
          <a:lstStyle/>
          <a:p>
            <a:r>
              <a:rPr lang="en-US" sz="2400" dirty="0" smtClean="0"/>
              <a:t>Peter Thorne</a:t>
            </a:r>
          </a:p>
          <a:p>
            <a:r>
              <a:rPr lang="en-US" sz="2400" dirty="0" smtClean="0"/>
              <a:t>International Livestock Research Institute</a:t>
            </a:r>
          </a:p>
          <a:p>
            <a:r>
              <a:rPr lang="en-US" sz="2400" dirty="0" smtClean="0"/>
              <a:t>SLATE Training for Africa RISING / NBDC</a:t>
            </a:r>
          </a:p>
          <a:p>
            <a:r>
              <a:rPr lang="en-US" sz="2400" dirty="0" smtClean="0"/>
              <a:t>Addis Ababa / </a:t>
            </a:r>
            <a:r>
              <a:rPr lang="en-US" sz="2400" dirty="0" err="1" smtClean="0"/>
              <a:t>Jeldu</a:t>
            </a:r>
            <a:r>
              <a:rPr lang="en-US" sz="2400" dirty="0" smtClean="0"/>
              <a:t>. 1 - 5 April 2013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xmlns="" val="2439034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GB" dirty="0" smtClean="0"/>
              <a:t>A way of thinking about scope, priorities and objectives for development. </a:t>
            </a:r>
          </a:p>
          <a:p>
            <a:r>
              <a:rPr lang="en-GB" dirty="0" smtClean="0"/>
              <a:t>Identify the range of assets and options open to households.</a:t>
            </a:r>
          </a:p>
          <a:p>
            <a:r>
              <a:rPr lang="en-GB" dirty="0" smtClean="0"/>
              <a:t>By doing so, the constraints faced by and opportunities available to them can be clarified.</a:t>
            </a:r>
          </a:p>
          <a:p>
            <a:r>
              <a:rPr lang="en-GB" dirty="0" smtClean="0"/>
              <a:t>Multi-dimensional.</a:t>
            </a:r>
          </a:p>
          <a:p>
            <a:r>
              <a:rPr lang="en-GB" dirty="0" smtClean="0"/>
              <a:t>Based in </a:t>
            </a:r>
            <a:r>
              <a:rPr lang="en-GB" dirty="0" smtClean="0"/>
              <a:t>householders’ </a:t>
            </a:r>
            <a:r>
              <a:rPr lang="en-GB" dirty="0" smtClean="0"/>
              <a:t>realities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GB" dirty="0" smtClean="0"/>
              <a:t>Why Sustainable </a:t>
            </a:r>
            <a:r>
              <a:rPr lang="en-GB" dirty="0" smtClean="0"/>
              <a:t>Livelihoods?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631099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467544" y="1196752"/>
            <a:ext cx="8435280" cy="1143000"/>
          </a:xfrm>
        </p:spPr>
        <p:txBody>
          <a:bodyPr/>
          <a:lstStyle/>
          <a:p>
            <a:r>
              <a:rPr lang="en-GB" sz="4000" dirty="0" smtClean="0"/>
              <a:t>The Sustainable Livelihoods Framework</a:t>
            </a:r>
            <a:endParaRPr lang="en-US" sz="4000" dirty="0"/>
          </a:p>
        </p:txBody>
      </p:sp>
      <p:pic>
        <p:nvPicPr>
          <p:cNvPr id="5" name="Picture 4" descr="SL Framework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889448"/>
            <a:ext cx="9144000" cy="4968552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79511" y="3113584"/>
            <a:ext cx="3024336" cy="3528392"/>
          </a:xfrm>
          <a:prstGeom prst="rect">
            <a:avLst/>
          </a:prstGeom>
          <a:solidFill>
            <a:srgbClr val="00B050">
              <a:alpha val="22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3203847" y="3113584"/>
            <a:ext cx="5760640" cy="3528392"/>
          </a:xfrm>
          <a:prstGeom prst="rect">
            <a:avLst/>
          </a:prstGeom>
          <a:solidFill>
            <a:srgbClr val="FF0000">
              <a:alpha val="27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631099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467544" y="2132856"/>
            <a:ext cx="8208912" cy="4038600"/>
          </a:xfrm>
        </p:spPr>
        <p:txBody>
          <a:bodyPr/>
          <a:lstStyle/>
          <a:p>
            <a:pPr lvl="0"/>
            <a:r>
              <a:rPr lang="en-GB" sz="2000" b="1" dirty="0" smtClean="0"/>
              <a:t>Human</a:t>
            </a:r>
            <a:r>
              <a:rPr lang="en-GB" sz="2000" dirty="0" smtClean="0"/>
              <a:t> – skills, knowledge, ability to labour and good health that together enable people to pursue different livelihood strategies and achieve their livelihood objectives. At a household level human capital is broadly a factor of the amount and quality of labour available.</a:t>
            </a:r>
          </a:p>
          <a:p>
            <a:pPr lvl="0"/>
            <a:r>
              <a:rPr lang="en-GB" sz="2000" b="1" dirty="0" smtClean="0"/>
              <a:t>Natural </a:t>
            </a:r>
            <a:r>
              <a:rPr lang="en-GB" sz="2000" dirty="0" smtClean="0"/>
              <a:t>– natural resource stocks from which resource flows and services (e.g. nutrient cycling, erosion protection) useful for livelihoods are derived</a:t>
            </a:r>
          </a:p>
          <a:p>
            <a:pPr lvl="0"/>
            <a:r>
              <a:rPr lang="en-GB" sz="2000" b="1" dirty="0" smtClean="0"/>
              <a:t>Financial </a:t>
            </a:r>
            <a:r>
              <a:rPr lang="en-GB" sz="2000" dirty="0" smtClean="0"/>
              <a:t>– financial resources that people use to achieve their livelihood objectives (includes capital and income for the purposes of the livelihoods analysis)</a:t>
            </a:r>
          </a:p>
          <a:p>
            <a:pPr lvl="0"/>
            <a:r>
              <a:rPr lang="en-GB" sz="2000" b="1" dirty="0" smtClean="0"/>
              <a:t>Physical </a:t>
            </a:r>
            <a:r>
              <a:rPr lang="en-GB" sz="2000" dirty="0" smtClean="0"/>
              <a:t>– basic infrastructure and producer goods needed to support livelihoods (roads, shelter, milk collection plants etc.).</a:t>
            </a:r>
          </a:p>
          <a:p>
            <a:pPr lvl="0"/>
            <a:r>
              <a:rPr lang="en-GB" sz="2000" b="1" dirty="0" smtClean="0"/>
              <a:t>Social</a:t>
            </a:r>
            <a:r>
              <a:rPr lang="en-GB" sz="2000" dirty="0" smtClean="0"/>
              <a:t> – the social resources upon which people draw in pursuit of their livelihood objectives. Includes family, other social, commercial networks etc., membership of formal organisations (cooperatives etc.)</a:t>
            </a:r>
            <a:endParaRPr lang="en-GB" sz="20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GB" sz="4000" dirty="0" smtClean="0"/>
              <a:t>What are the Capital Asset Classes?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xmlns="" val="631099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GB" sz="4000" dirty="0" smtClean="0"/>
              <a:t>Livelihoods Pentagons</a:t>
            </a:r>
            <a:endParaRPr lang="en-US" sz="4000" dirty="0"/>
          </a:p>
        </p:txBody>
      </p:sp>
      <p:grpSp>
        <p:nvGrpSpPr>
          <p:cNvPr id="5" name="Group 4"/>
          <p:cNvGrpSpPr>
            <a:grpSpLocks/>
          </p:cNvGrpSpPr>
          <p:nvPr/>
        </p:nvGrpSpPr>
        <p:grpSpPr bwMode="auto">
          <a:xfrm>
            <a:off x="0" y="2492896"/>
            <a:ext cx="9144000" cy="3888432"/>
            <a:chOff x="0" y="0"/>
            <a:chExt cx="65280" cy="26557"/>
          </a:xfrm>
        </p:grpSpPr>
        <p:pic>
          <p:nvPicPr>
            <p:cNvPr id="6" name="Picture 2"/>
            <p:cNvPicPr>
              <a:picLocks noChangeAspect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33236" cy="25285"/>
            </a:xfrm>
            <a:prstGeom prst="rect">
              <a:avLst/>
            </a:prstGeom>
            <a:noFill/>
          </p:spPr>
        </p:pic>
        <p:pic>
          <p:nvPicPr>
            <p:cNvPr id="7" name="Picture 3"/>
            <p:cNvPicPr>
              <a:picLocks noChangeAspect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1566" y="795"/>
              <a:ext cx="33714" cy="25762"/>
            </a:xfrm>
            <a:prstGeom prst="rect">
              <a:avLst/>
            </a:prstGeom>
            <a:noFill/>
          </p:spPr>
        </p:pic>
      </p:grpSp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467544" y="2132856"/>
          <a:ext cx="7920880" cy="315468"/>
        </p:xfrm>
        <a:graphic>
          <a:graphicData uri="http://schemas.openxmlformats.org/drawingml/2006/table">
            <a:tbl>
              <a:tblPr/>
              <a:tblGrid>
                <a:gridCol w="3960440"/>
                <a:gridCol w="3960440"/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b="1" dirty="0">
                          <a:latin typeface="Calibri"/>
                          <a:ea typeface="Calibri"/>
                          <a:cs typeface="Times New Roman"/>
                        </a:rPr>
                        <a:t>Small-scale commercial poultry</a:t>
                      </a:r>
                      <a:endParaRPr lang="en-GB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b="1" dirty="0">
                          <a:latin typeface="Calibri"/>
                          <a:ea typeface="Calibri"/>
                          <a:cs typeface="Times New Roman"/>
                        </a:rPr>
                        <a:t>Resource poor subsistence</a:t>
                      </a:r>
                      <a:endParaRPr lang="en-GB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631099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457200" y="1295400"/>
            <a:ext cx="8291264" cy="1143000"/>
          </a:xfrm>
        </p:spPr>
        <p:txBody>
          <a:bodyPr/>
          <a:lstStyle/>
          <a:p>
            <a:r>
              <a:rPr lang="en-GB" sz="4000" dirty="0" smtClean="0"/>
              <a:t>The Process 1: Identifying Asset Indicators</a:t>
            </a:r>
            <a:endParaRPr lang="en-US" sz="4000" dirty="0"/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395536" y="2564904"/>
            <a:ext cx="8229600" cy="3052936"/>
          </a:xfrm>
          <a:prstGeom prst="rect">
            <a:avLst/>
          </a:prstGeom>
        </p:spPr>
        <p:txBody>
          <a:bodyPr/>
          <a:lstStyle/>
          <a:p>
            <a:pPr marL="342900" marR="0" lvl="0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156734"/>
              </a:buClr>
              <a:buSzTx/>
              <a:buFont typeface="Wingdings" pitchFamily="2" charset="2"/>
              <a:buChar char="§"/>
              <a:tabLst/>
              <a:defRPr/>
            </a:pPr>
            <a:r>
              <a:rPr kumimoji="0" lang="en-GB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Identify a set of indicators for the communities that we are working in.</a:t>
            </a:r>
          </a:p>
          <a:p>
            <a:pPr marL="342900" marR="0" lvl="0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156734"/>
              </a:buClr>
              <a:buSzTx/>
              <a:buFont typeface="Wingdings" pitchFamily="2" charset="2"/>
              <a:buChar char="§"/>
              <a:tabLst/>
              <a:defRPr/>
            </a:pPr>
            <a:r>
              <a:rPr kumimoji="0" lang="en-GB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Important that these reflect the needs, concerns and opportunities that affect the community</a:t>
            </a:r>
          </a:p>
          <a:p>
            <a:pPr marL="342900" marR="0" lvl="0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156734"/>
              </a:buClr>
              <a:buSzTx/>
              <a:buFont typeface="Wingdings" pitchFamily="2" charset="2"/>
              <a:buChar char="§"/>
              <a:tabLst/>
              <a:defRPr/>
            </a:pPr>
            <a:r>
              <a:rPr kumimoji="0" lang="en-GB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Groups of key informants</a:t>
            </a:r>
          </a:p>
          <a:p>
            <a:pPr marL="342900" marR="0" lvl="0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156734"/>
              </a:buClr>
              <a:buSzTx/>
              <a:buFont typeface="Wingdings" pitchFamily="2" charset="2"/>
              <a:buChar char="§"/>
              <a:tabLst/>
              <a:defRPr/>
            </a:pPr>
            <a:endParaRPr kumimoji="0" lang="en-GB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631099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457200" y="1295400"/>
            <a:ext cx="8291264" cy="1143000"/>
          </a:xfrm>
        </p:spPr>
        <p:txBody>
          <a:bodyPr/>
          <a:lstStyle/>
          <a:p>
            <a:r>
              <a:rPr lang="en-GB" sz="4000" dirty="0" smtClean="0"/>
              <a:t>The Process </a:t>
            </a:r>
            <a:r>
              <a:rPr lang="en-GB" sz="4000" dirty="0" smtClean="0"/>
              <a:t>2: </a:t>
            </a:r>
            <a:r>
              <a:rPr lang="en-GB" sz="4000" dirty="0" smtClean="0"/>
              <a:t>Household scoring</a:t>
            </a:r>
            <a:endParaRPr lang="en-US" sz="4000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539552" y="2204864"/>
            <a:ext cx="8229600" cy="3052936"/>
          </a:xfrm>
          <a:prstGeom prst="rect">
            <a:avLst/>
          </a:prstGeom>
        </p:spPr>
        <p:txBody>
          <a:bodyPr/>
          <a:lstStyle/>
          <a:p>
            <a:pPr>
              <a:buFont typeface="Wingdings" pitchFamily="2" charset="2"/>
              <a:buChar char="§"/>
            </a:pPr>
            <a:r>
              <a:rPr lang="en-GB" sz="2800" dirty="0" smtClean="0"/>
              <a:t> Combine </a:t>
            </a:r>
            <a:r>
              <a:rPr lang="en-GB" sz="2800" dirty="0" smtClean="0"/>
              <a:t>indicators identified during step 1.</a:t>
            </a:r>
          </a:p>
          <a:p>
            <a:pPr>
              <a:buFont typeface="Wingdings" pitchFamily="2" charset="2"/>
              <a:buChar char="§"/>
            </a:pPr>
            <a:r>
              <a:rPr lang="en-GB" sz="2800" dirty="0" smtClean="0"/>
              <a:t> Assess </a:t>
            </a:r>
            <a:r>
              <a:rPr lang="en-GB" sz="2800" dirty="0" smtClean="0"/>
              <a:t>each household according to these indicators</a:t>
            </a:r>
          </a:p>
          <a:p>
            <a:pPr lvl="1">
              <a:buFont typeface="Wingdings" pitchFamily="2" charset="2"/>
              <a:buChar char="ü"/>
            </a:pPr>
            <a:r>
              <a:rPr lang="en-GB" sz="2800" b="1" dirty="0" smtClean="0"/>
              <a:t> Weight </a:t>
            </a:r>
            <a:r>
              <a:rPr lang="en-GB" sz="2800" b="1" dirty="0" smtClean="0"/>
              <a:t>(importance):</a:t>
            </a:r>
            <a:r>
              <a:rPr lang="en-GB" sz="2800" dirty="0" smtClean="0"/>
              <a:t> 0 to 10 – how relevant is this indicator to the household when compared with all the other indicators.</a:t>
            </a:r>
          </a:p>
          <a:p>
            <a:pPr lvl="1">
              <a:buFont typeface="Wingdings" pitchFamily="2" charset="2"/>
              <a:buChar char="ü"/>
            </a:pPr>
            <a:r>
              <a:rPr lang="en-GB" sz="2800" b="1" dirty="0" smtClean="0"/>
              <a:t> Score </a:t>
            </a:r>
            <a:r>
              <a:rPr lang="en-GB" sz="2800" b="1" dirty="0" smtClean="0"/>
              <a:t>(impact): </a:t>
            </a:r>
            <a:r>
              <a:rPr lang="en-GB" sz="2800" dirty="0" smtClean="0"/>
              <a:t>-5 to +5 – how much does this indicator contribute to or compromise the household’s livelihood. </a:t>
            </a:r>
          </a:p>
          <a:p>
            <a:pPr>
              <a:buFont typeface="Wingdings" pitchFamily="2" charset="2"/>
              <a:buChar char="§"/>
            </a:pPr>
            <a:r>
              <a:rPr lang="en-GB" sz="2800" dirty="0" smtClean="0"/>
              <a:t> Vulnerability </a:t>
            </a:r>
            <a:r>
              <a:rPr lang="en-GB" sz="2800" dirty="0" smtClean="0"/>
              <a:t>– Score future perceptions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xmlns="" val="631099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457200" y="1295400"/>
            <a:ext cx="8291264" cy="1143000"/>
          </a:xfrm>
        </p:spPr>
        <p:txBody>
          <a:bodyPr/>
          <a:lstStyle/>
          <a:p>
            <a:r>
              <a:rPr lang="en-GB" sz="5400" dirty="0" smtClean="0"/>
              <a:t>What will we get from this?</a:t>
            </a:r>
            <a:endParaRPr lang="en-US" sz="5400" dirty="0"/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395536" y="2348880"/>
            <a:ext cx="8229600" cy="3052936"/>
          </a:xfrm>
          <a:prstGeom prst="rect">
            <a:avLst/>
          </a:prstGeom>
        </p:spPr>
        <p:txBody>
          <a:bodyPr/>
          <a:lstStyle/>
          <a:p>
            <a:pPr>
              <a:buFont typeface="Wingdings" pitchFamily="2" charset="2"/>
              <a:buChar char="§"/>
            </a:pPr>
            <a:r>
              <a:rPr lang="en-GB" sz="2800" dirty="0" smtClean="0"/>
              <a:t>Learn about the different livelihoods assets and indicators within a community and their relative importance.</a:t>
            </a:r>
          </a:p>
          <a:p>
            <a:pPr>
              <a:buFont typeface="Wingdings" pitchFamily="2" charset="2"/>
              <a:buChar char="§"/>
            </a:pPr>
            <a:r>
              <a:rPr lang="en-GB" sz="2800" dirty="0" smtClean="0"/>
              <a:t>Identify benchmarks that can be used to see where individual households are in relation to their neighbours</a:t>
            </a:r>
          </a:p>
          <a:p>
            <a:pPr>
              <a:buFont typeface="Wingdings" pitchFamily="2" charset="2"/>
              <a:buChar char="§"/>
            </a:pPr>
            <a:r>
              <a:rPr lang="en-GB" sz="2800" dirty="0" smtClean="0"/>
              <a:t>Identify groups (types) of household that are sufficiently similar in nature for them to be able to adopt similar sets of interventions.</a:t>
            </a:r>
          </a:p>
          <a:p>
            <a:pPr marL="342900" marR="0" lvl="0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156734"/>
              </a:buClr>
              <a:buSzTx/>
              <a:buFont typeface="Wingdings" pitchFamily="2" charset="2"/>
              <a:buChar char="§"/>
              <a:tabLst/>
              <a:defRPr/>
            </a:pPr>
            <a:endParaRPr kumimoji="0" lang="en-GB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631099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3585019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frica RISING presentations template_Ethiopia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Africa RISING presentations template_Ethiopia</Template>
  <TotalTime>16</TotalTime>
  <Words>434</Words>
  <Application>Microsoft Office PowerPoint</Application>
  <PresentationFormat>On-screen Show (4:3)</PresentationFormat>
  <Paragraphs>36</Paragraphs>
  <Slides>9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9</vt:i4>
      </vt:variant>
    </vt:vector>
  </HeadingPairs>
  <TitlesOfParts>
    <vt:vector size="11" baseType="lpstr">
      <vt:lpstr>Africa RISING presentations template_Ethiopia</vt:lpstr>
      <vt:lpstr>Custom Design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Peter</dc:creator>
  <cp:lastModifiedBy>Peter</cp:lastModifiedBy>
  <cp:revision>4</cp:revision>
  <cp:lastPrinted>2011-10-06T11:45:23Z</cp:lastPrinted>
  <dcterms:created xsi:type="dcterms:W3CDTF">2013-03-31T10:07:05Z</dcterms:created>
  <dcterms:modified xsi:type="dcterms:W3CDTF">2013-03-31T10:23:11Z</dcterms:modified>
</cp:coreProperties>
</file>